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60" d="100"/>
          <a:sy n="60" d="100"/>
        </p:scale>
        <p:origin x="-126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EFFFD8-4983-4DD0-8FA9-F95A0610DD65}"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1900F-80C2-47EB-8E48-A1467D99CBB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FFFD8-4983-4DD0-8FA9-F95A0610DD65}"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1900F-80C2-47EB-8E48-A1467D99CB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FFFD8-4983-4DD0-8FA9-F95A0610DD65}"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1900F-80C2-47EB-8E48-A1467D99CB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FFFD8-4983-4DD0-8FA9-F95A0610DD65}"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1900F-80C2-47EB-8E48-A1467D99CB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EFFFD8-4983-4DD0-8FA9-F95A0610DD65}"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1900F-80C2-47EB-8E48-A1467D99CBB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EFFFD8-4983-4DD0-8FA9-F95A0610DD65}" type="datetimeFigureOut">
              <a:rPr lang="en-US" smtClean="0"/>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1900F-80C2-47EB-8E48-A1467D99CB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EFFFD8-4983-4DD0-8FA9-F95A0610DD65}" type="datetimeFigureOut">
              <a:rPr lang="en-US" smtClean="0"/>
              <a:t>9/13/2012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41900F-80C2-47EB-8E48-A1467D99CBB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EFFFD8-4983-4DD0-8FA9-F95A0610DD65}" type="datetimeFigureOut">
              <a:rPr lang="en-US" smtClean="0"/>
              <a:t>9/13/2012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41900F-80C2-47EB-8E48-A1467D99CB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FFFD8-4983-4DD0-8FA9-F95A0610DD65}" type="datetimeFigureOut">
              <a:rPr lang="en-US" smtClean="0"/>
              <a:t>9/13/2012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41900F-80C2-47EB-8E48-A1467D99CB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FFFD8-4983-4DD0-8FA9-F95A0610DD65}" type="datetimeFigureOut">
              <a:rPr lang="en-US" smtClean="0"/>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1900F-80C2-47EB-8E48-A1467D99CB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FFFD8-4983-4DD0-8FA9-F95A0610DD65}" type="datetimeFigureOut">
              <a:rPr lang="en-US" smtClean="0"/>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1900F-80C2-47EB-8E48-A1467D99CBB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FFFD8-4983-4DD0-8FA9-F95A0610DD65}" type="datetimeFigureOut">
              <a:rPr lang="en-US" smtClean="0"/>
              <a:t>9/13/2012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41900F-80C2-47EB-8E48-A1467D99CBB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Sesi Tanggapan &amp; Klarifikasi </a:t>
            </a:r>
            <a:endParaRPr lang="en-US"/>
          </a:p>
        </p:txBody>
      </p:sp>
      <p:sp>
        <p:nvSpPr>
          <p:cNvPr id="3" name="Subtitle 2"/>
          <p:cNvSpPr>
            <a:spLocks noGrp="1"/>
          </p:cNvSpPr>
          <p:nvPr>
            <p:ph type="subTitle" idx="1"/>
          </p:nvPr>
        </p:nvSpPr>
        <p:spPr/>
        <p:txBody>
          <a:bodyPr/>
          <a:lstStyle/>
          <a:p>
            <a:r>
              <a:rPr lang="en-US" smtClean="0"/>
              <a:t>13 September 2012</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Respon : Tumbu Saraswati</a:t>
            </a:r>
            <a:endParaRPr lang="en-US"/>
          </a:p>
        </p:txBody>
      </p:sp>
      <p:sp>
        <p:nvSpPr>
          <p:cNvPr id="3" name="Content Placeholder 2"/>
          <p:cNvSpPr>
            <a:spLocks noGrp="1"/>
          </p:cNvSpPr>
          <p:nvPr>
            <p:ph idx="1"/>
          </p:nvPr>
        </p:nvSpPr>
        <p:spPr/>
        <p:txBody>
          <a:bodyPr/>
          <a:lstStyle/>
          <a:p>
            <a:r>
              <a:rPr lang="en-US" smtClean="0"/>
              <a:t>Review  yg disampaikan adalah UU yg pernah ada sebelumnya</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Rozi (Lakpesdam NU Cilacap)</a:t>
            </a:r>
            <a:endParaRPr lang="en-US"/>
          </a:p>
        </p:txBody>
      </p:sp>
      <p:sp>
        <p:nvSpPr>
          <p:cNvPr id="3" name="Content Placeholder 2"/>
          <p:cNvSpPr>
            <a:spLocks noGrp="1"/>
          </p:cNvSpPr>
          <p:nvPr>
            <p:ph idx="1"/>
          </p:nvPr>
        </p:nvSpPr>
        <p:spPr/>
        <p:txBody>
          <a:bodyPr/>
          <a:lstStyle/>
          <a:p>
            <a:r>
              <a:rPr lang="en-US" smtClean="0"/>
              <a:t>Tidak setuju dengan usulan pembubaran BNP2TKI</a:t>
            </a:r>
          </a:p>
          <a:p>
            <a:r>
              <a:rPr lang="en-US" smtClean="0"/>
              <a:t>Pemberdayaan PM setelah bekerja perlu dimasukan dalam paket perlindungan PM &amp; PRT</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Yudi (PUSHAM UNHAS)</a:t>
            </a:r>
            <a:endParaRPr lang="en-US"/>
          </a:p>
        </p:txBody>
      </p:sp>
      <p:sp>
        <p:nvSpPr>
          <p:cNvPr id="3" name="Content Placeholder 2"/>
          <p:cNvSpPr>
            <a:spLocks noGrp="1"/>
          </p:cNvSpPr>
          <p:nvPr>
            <p:ph idx="1"/>
          </p:nvPr>
        </p:nvSpPr>
        <p:spPr/>
        <p:txBody>
          <a:bodyPr/>
          <a:lstStyle/>
          <a:p>
            <a:r>
              <a:rPr lang="en-US" smtClean="0"/>
              <a:t>Menajamkan pertanyaan Bung Bowo, fokus forum ini adalah Substansi atau strategi?</a:t>
            </a:r>
          </a:p>
          <a:p>
            <a:r>
              <a:rPr lang="en-US" smtClean="0"/>
              <a:t>Ruang Lingkup perlindungan dalam RUU PPILN?</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Dea (LBH Surabaya)</a:t>
            </a:r>
            <a:endParaRPr lang="en-US"/>
          </a:p>
        </p:txBody>
      </p:sp>
      <p:sp>
        <p:nvSpPr>
          <p:cNvPr id="3" name="Content Placeholder 2"/>
          <p:cNvSpPr>
            <a:spLocks noGrp="1"/>
          </p:cNvSpPr>
          <p:nvPr>
            <p:ph idx="1"/>
          </p:nvPr>
        </p:nvSpPr>
        <p:spPr/>
        <p:txBody>
          <a:bodyPr/>
          <a:lstStyle/>
          <a:p>
            <a:r>
              <a:rPr lang="en-US" smtClean="0"/>
              <a:t>Arah KP ke mana? Ratifikasi Konvensi ILO 189 atau Pengesahan RUU Perlindungan PRT?</a:t>
            </a:r>
          </a:p>
          <a:p>
            <a:r>
              <a:rPr lang="en-US" smtClean="0"/>
              <a:t>Status cleaning service dalam perusahaan?</a:t>
            </a:r>
          </a:p>
          <a:p>
            <a:r>
              <a:rPr lang="en-US" smtClean="0"/>
              <a:t>Bagaimana penempatan PM ke nagara tujuan yg belum ada perjanjian (extradisi atau MoU/Bilateral agreement ttg tenaga kerja?) </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Khalwati (Panca Karsa NTB)</a:t>
            </a:r>
            <a:endParaRPr lang="en-US"/>
          </a:p>
        </p:txBody>
      </p:sp>
      <p:sp>
        <p:nvSpPr>
          <p:cNvPr id="3" name="Content Placeholder 2"/>
          <p:cNvSpPr>
            <a:spLocks noGrp="1"/>
          </p:cNvSpPr>
          <p:nvPr>
            <p:ph idx="1"/>
          </p:nvPr>
        </p:nvSpPr>
        <p:spPr/>
        <p:txBody>
          <a:bodyPr>
            <a:normAutofit fontScale="62500" lnSpcReduction="20000"/>
          </a:bodyPr>
          <a:lstStyle/>
          <a:p>
            <a:r>
              <a:rPr lang="en-US" smtClean="0"/>
              <a:t>Problem utama ada di dalam negara</a:t>
            </a:r>
          </a:p>
          <a:p>
            <a:r>
              <a:rPr lang="en-US" smtClean="0"/>
              <a:t>Perihal PPTKIS, jumlah PPTKIS banyak sekali 350an, namun hanya sekitar 10% yg memiliki JO.</a:t>
            </a:r>
          </a:p>
          <a:p>
            <a:r>
              <a:rPr lang="en-US" smtClean="0"/>
              <a:t>Di daerah khususnya NYB sebenarnya sudah banyak aturan daerah namun implementasinya lemah</a:t>
            </a:r>
          </a:p>
          <a:p>
            <a:r>
              <a:rPr lang="en-US" smtClean="0"/>
              <a:t>Rekomendasi ke depan dalam hal pengawasan yg dilakukan oleh dinas tenaga kerja, harus ditingkatkan</a:t>
            </a:r>
          </a:p>
          <a:p>
            <a:r>
              <a:rPr lang="en-US" smtClean="0"/>
              <a:t>Pengurusan dokumen PRT harus diurus di Jakarta, kebijakan ini terjadi karena permintaan negara tujuan yaitu Arab Saudi, hal tersebut menyebabkan banyak PM PRT dari NTB dokumennya dibuat dengan daerah asal Cianjur, dsktr</a:t>
            </a:r>
          </a:p>
          <a:p>
            <a:r>
              <a:rPr lang="en-US" smtClean="0"/>
              <a:t>Mengenai penanganan oleh KJRI &amp; KBRI, khusus dalam kasus pendampingan &amp; bantuan hukum bagi PM yg terancam hukuman mati atau hukuman berat.</a:t>
            </a:r>
          </a:p>
          <a:p>
            <a:r>
              <a:rPr lang="en-US" smtClean="0"/>
              <a:t>Di daerah sudah ada layanan terpadu satu pintu &amp; Komisi perlindungan PM tapi belum berjalan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Wati (Rumah Perempuan Kupang)</a:t>
            </a:r>
            <a:endParaRPr lang="en-US"/>
          </a:p>
        </p:txBody>
      </p:sp>
      <p:sp>
        <p:nvSpPr>
          <p:cNvPr id="3" name="Content Placeholder 2"/>
          <p:cNvSpPr>
            <a:spLocks noGrp="1"/>
          </p:cNvSpPr>
          <p:nvPr>
            <p:ph idx="1"/>
          </p:nvPr>
        </p:nvSpPr>
        <p:spPr/>
        <p:txBody>
          <a:bodyPr/>
          <a:lstStyle/>
          <a:p>
            <a:r>
              <a:rPr lang="en-US" smtClean="0"/>
              <a:t>Ketika konvensi PBB 1990 diratifikasi maka komite yg ibentuk, bagaimana efektifitas komite tersebut?</a:t>
            </a:r>
          </a:p>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Sri nani (WCC Mawar Balqis)</a:t>
            </a:r>
            <a:endParaRPr lang="en-US"/>
          </a:p>
        </p:txBody>
      </p:sp>
      <p:sp>
        <p:nvSpPr>
          <p:cNvPr id="3" name="Content Placeholder 2"/>
          <p:cNvSpPr>
            <a:spLocks noGrp="1"/>
          </p:cNvSpPr>
          <p:nvPr>
            <p:ph idx="1"/>
          </p:nvPr>
        </p:nvSpPr>
        <p:spPr/>
        <p:txBody>
          <a:bodyPr/>
          <a:lstStyle/>
          <a:p>
            <a:r>
              <a:rPr lang="en-US" smtClean="0"/>
              <a:t>Dalam konteks persoalan PM, hal penting yg harus ditegaskan adalah peran negara dalam memberikan pelayanan kepada PM</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Nursidah</a:t>
            </a:r>
            <a:endParaRPr lang="en-US"/>
          </a:p>
        </p:txBody>
      </p:sp>
      <p:sp>
        <p:nvSpPr>
          <p:cNvPr id="3" name="Content Placeholder 2"/>
          <p:cNvSpPr>
            <a:spLocks noGrp="1"/>
          </p:cNvSpPr>
          <p:nvPr>
            <p:ph idx="1"/>
          </p:nvPr>
        </p:nvSpPr>
        <p:spPr/>
        <p:txBody>
          <a:bodyPr>
            <a:normAutofit fontScale="85000" lnSpcReduction="10000"/>
          </a:bodyPr>
          <a:lstStyle/>
          <a:p>
            <a:r>
              <a:rPr lang="en-US" smtClean="0"/>
              <a:t>Mengenai pembiayaan migrasi, dalam RUU ini pembebanan biaya penempatan masih dibebankan kepada PM.</a:t>
            </a:r>
          </a:p>
          <a:p>
            <a:r>
              <a:rPr lang="en-US" smtClean="0"/>
              <a:t>Selama ini perihal pembebanan biaya kepada PM menimbulkan masalah jeratan hutang kepada PM </a:t>
            </a:r>
          </a:p>
          <a:p>
            <a:r>
              <a:rPr lang="en-US" smtClean="0"/>
              <a:t>Perihal sosialisasi &amp; informasi bekerja di luar negeri, daerah masih terbatas dalam hal dana untuk melakukan sosialisasi</a:t>
            </a:r>
          </a:p>
          <a:p>
            <a:r>
              <a:rPr lang="en-US" smtClean="0"/>
              <a:t>Bagaimana peran pemerintah desa?</a:t>
            </a:r>
          </a:p>
          <a:p>
            <a:r>
              <a:rPr lang="en-US" smtClean="0"/>
              <a:t>Perihal PM pasca bekerja? Karena tidak ada pemberdayaan maka menimbulkan persoalan baru.</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Suprayitno (UP3TKI)</a:t>
            </a:r>
            <a:endParaRPr lang="en-US"/>
          </a:p>
        </p:txBody>
      </p:sp>
      <p:sp>
        <p:nvSpPr>
          <p:cNvPr id="3" name="Content Placeholder 2"/>
          <p:cNvSpPr>
            <a:spLocks noGrp="1"/>
          </p:cNvSpPr>
          <p:nvPr>
            <p:ph idx="1"/>
          </p:nvPr>
        </p:nvSpPr>
        <p:spPr/>
        <p:txBody>
          <a:bodyPr/>
          <a:lstStyle/>
          <a:p>
            <a:r>
              <a:rPr lang="en-US" smtClean="0"/>
              <a:t>Persoalan yg dihadapi oleh PM dihadapi sejak pra pemberangkatan.</a:t>
            </a:r>
          </a:p>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Arsinah (LSM Anak Bangsa Entikong)</a:t>
            </a:r>
            <a:endParaRPr lang="en-US"/>
          </a:p>
        </p:txBody>
      </p:sp>
      <p:sp>
        <p:nvSpPr>
          <p:cNvPr id="3" name="Content Placeholder 2"/>
          <p:cNvSpPr>
            <a:spLocks noGrp="1"/>
          </p:cNvSpPr>
          <p:nvPr>
            <p:ph idx="1"/>
          </p:nvPr>
        </p:nvSpPr>
        <p:spPr/>
        <p:txBody>
          <a:bodyPr/>
          <a:lstStyle/>
          <a:p>
            <a:r>
              <a:rPr lang="en-US" smtClean="0"/>
              <a:t>Sharing kasus PM Perempuan dalam kondisi mental disability asal Madura, Jatim.</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Riyadi (Disnakertrans)</a:t>
            </a:r>
            <a:endParaRPr lang="en-US"/>
          </a:p>
        </p:txBody>
      </p:sp>
      <p:sp>
        <p:nvSpPr>
          <p:cNvPr id="3" name="Content Placeholder 2"/>
          <p:cNvSpPr>
            <a:spLocks noGrp="1"/>
          </p:cNvSpPr>
          <p:nvPr>
            <p:ph idx="1"/>
          </p:nvPr>
        </p:nvSpPr>
        <p:spPr/>
        <p:txBody>
          <a:bodyPr/>
          <a:lstStyle/>
          <a:p>
            <a:r>
              <a:rPr lang="en-US" smtClean="0"/>
              <a:t>Dalam era otonomi daerah, seringkali  pejabat atau staff di satu skpd  berpindah  atau rolling position, sehingga pemahaman mengenai masalah tidak cukup.</a:t>
            </a:r>
          </a:p>
          <a:p>
            <a:r>
              <a:rPr lang="en-US" smtClean="0"/>
              <a:t>Mengenai kerja PRT, apabila sudah memenuhi 3 aspek, upah, perintah &amp; pekerjaan maka sudah masuk dalam kategori kerja</a:t>
            </a:r>
          </a:p>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Respon Agustinus S</a:t>
            </a:r>
            <a:endParaRPr lang="en-US"/>
          </a:p>
        </p:txBody>
      </p:sp>
      <p:sp>
        <p:nvSpPr>
          <p:cNvPr id="3" name="Content Placeholder 2"/>
          <p:cNvSpPr>
            <a:spLocks noGrp="1"/>
          </p:cNvSpPr>
          <p:nvPr>
            <p:ph idx="1"/>
          </p:nvPr>
        </p:nvSpPr>
        <p:spPr/>
        <p:txBody>
          <a:bodyPr/>
          <a:lstStyle/>
          <a:p>
            <a:r>
              <a:rPr lang="en-US" smtClean="0"/>
              <a:t>Arah forum ini akan membahas keduanya yaitu konsep &amp; strategi. Konsep merujuk pada 2 konvensi yg telah disampaikan yaitu Konvensi Migran 1990 &amp; Konvensi ILO 189</a:t>
            </a:r>
          </a:p>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Bowo (Iwork)</a:t>
            </a:r>
            <a:endParaRPr lang="en-US"/>
          </a:p>
        </p:txBody>
      </p:sp>
      <p:sp>
        <p:nvSpPr>
          <p:cNvPr id="3" name="Content Placeholder 2"/>
          <p:cNvSpPr>
            <a:spLocks noGrp="1"/>
          </p:cNvSpPr>
          <p:nvPr>
            <p:ph idx="1"/>
          </p:nvPr>
        </p:nvSpPr>
        <p:spPr>
          <a:xfrm>
            <a:off x="457200" y="1066800"/>
            <a:ext cx="8229600" cy="5638800"/>
          </a:xfrm>
        </p:spPr>
        <p:txBody>
          <a:bodyPr>
            <a:normAutofit fontScale="85000" lnSpcReduction="20000"/>
          </a:bodyPr>
          <a:lstStyle/>
          <a:p>
            <a:r>
              <a:rPr lang="en-US" smtClean="0"/>
              <a:t>Alur strategi paket perlindungan PM &amp; PRT mengikuti alur strategi advokasi secara umum.</a:t>
            </a:r>
          </a:p>
          <a:p>
            <a:r>
              <a:rPr lang="en-US" smtClean="0"/>
              <a:t>Baik untuk mereview &amp; merfleksikan advokasi kebijakan terkait PM </a:t>
            </a:r>
          </a:p>
          <a:p>
            <a:r>
              <a:rPr lang="en-US" smtClean="0"/>
              <a:t>Adanya UU 39/2004 PPTKILN merupakan buah dari advokasi selama lebih dari  tahun, namun hasilnya situasi masih seperti ini.</a:t>
            </a:r>
          </a:p>
          <a:p>
            <a:r>
              <a:rPr lang="en-US" smtClean="0"/>
              <a:t>Proses advokasi selama cenderung menggunakan pendekatan deduktif, dari instrumen internasional langsung melompat ke pembuatan UU Organik.</a:t>
            </a:r>
          </a:p>
          <a:p>
            <a:r>
              <a:rPr lang="en-US" smtClean="0"/>
              <a:t>Pernah mengusulkan agar ada perumusan Hak asasi PM Indonesia, berdasarkan pada situasi, kebutuhan dan corak migrasi PM Indonesia.</a:t>
            </a:r>
          </a:p>
          <a:p>
            <a:r>
              <a:rPr lang="en-US" smtClean="0"/>
              <a:t>Konvensi menjadi rujukan, namun kekhasan dalam konteks Indonesia.</a:t>
            </a:r>
          </a:p>
          <a:p>
            <a:pPr>
              <a:buNone/>
            </a:pPr>
            <a:endParaRPr lang="en-US" smtClean="0"/>
          </a:p>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mtClean="0"/>
              <a:t>Ummu Chilmi</a:t>
            </a:r>
            <a:endParaRPr lang="en-US"/>
          </a:p>
        </p:txBody>
      </p:sp>
      <p:sp>
        <p:nvSpPr>
          <p:cNvPr id="3" name="Content Placeholder 2"/>
          <p:cNvSpPr>
            <a:spLocks noGrp="1"/>
          </p:cNvSpPr>
          <p:nvPr>
            <p:ph idx="1"/>
          </p:nvPr>
        </p:nvSpPr>
        <p:spPr>
          <a:xfrm>
            <a:off x="457200" y="1143000"/>
            <a:ext cx="8229600" cy="4983163"/>
          </a:xfrm>
        </p:spPr>
        <p:txBody>
          <a:bodyPr/>
          <a:lstStyle/>
          <a:p>
            <a:r>
              <a:rPr lang="en-US" smtClean="0"/>
              <a:t>Refleksi Advokasi sebelumnya : banyakusulan dari CSO tidak diakomodir dalam UU 39/2004 PPTKILN</a:t>
            </a:r>
          </a:p>
          <a:p>
            <a:r>
              <a:rPr lang="en-US" smtClean="0"/>
              <a:t>Haarus menyiapkan cadangan “amunisi” kketika usulan-usulan tidak di akomodir.</a:t>
            </a:r>
          </a:p>
          <a:p>
            <a:r>
              <a:rPr lang="en-US" smtClean="0"/>
              <a:t>Menggabungkan standard yg ada dengan pengalaman &amp; usulan dari migran. </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Yudi (Pusham Unhas)</a:t>
            </a:r>
            <a:endParaRPr lang="en-US"/>
          </a:p>
        </p:txBody>
      </p:sp>
      <p:sp>
        <p:nvSpPr>
          <p:cNvPr id="3" name="Content Placeholder 2"/>
          <p:cNvSpPr>
            <a:spLocks noGrp="1"/>
          </p:cNvSpPr>
          <p:nvPr>
            <p:ph idx="1"/>
          </p:nvPr>
        </p:nvSpPr>
        <p:spPr/>
        <p:txBody>
          <a:bodyPr/>
          <a:lstStyle/>
          <a:p>
            <a:r>
              <a:rPr lang="en-US" smtClean="0"/>
              <a:t>Melihat Perlindungan PM dalam horison yg lebih luar dan panjang. </a:t>
            </a:r>
          </a:p>
          <a:p>
            <a:r>
              <a:rPr lang="en-US" smtClean="0"/>
              <a:t>Mengakui profesi PRT di tingkat nasional dan kemudian mendorong di negara-negara tujuan kerja.</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Riyadi</a:t>
            </a:r>
            <a:endParaRPr lang="en-US"/>
          </a:p>
        </p:txBody>
      </p:sp>
      <p:sp>
        <p:nvSpPr>
          <p:cNvPr id="3" name="Content Placeholder 2"/>
          <p:cNvSpPr>
            <a:spLocks noGrp="1"/>
          </p:cNvSpPr>
          <p:nvPr>
            <p:ph idx="1"/>
          </p:nvPr>
        </p:nvSpPr>
        <p:spPr>
          <a:xfrm>
            <a:off x="457200" y="1143000"/>
            <a:ext cx="8229600" cy="5257800"/>
          </a:xfrm>
        </p:spPr>
        <p:txBody>
          <a:bodyPr/>
          <a:lstStyle/>
          <a:p>
            <a:r>
              <a:rPr lang="en-US" smtClean="0"/>
              <a:t>Usulan fase migrasi Pasca bekerja</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Bowo (Iwork)</a:t>
            </a:r>
            <a:endParaRPr lang="en-US"/>
          </a:p>
        </p:txBody>
      </p:sp>
      <p:sp>
        <p:nvSpPr>
          <p:cNvPr id="3" name="Content Placeholder 2"/>
          <p:cNvSpPr>
            <a:spLocks noGrp="1"/>
          </p:cNvSpPr>
          <p:nvPr>
            <p:ph idx="1"/>
          </p:nvPr>
        </p:nvSpPr>
        <p:spPr>
          <a:xfrm>
            <a:off x="457200" y="1295400"/>
            <a:ext cx="8229600" cy="4830763"/>
          </a:xfrm>
        </p:spPr>
        <p:txBody>
          <a:bodyPr/>
          <a:lstStyle/>
          <a:p>
            <a:r>
              <a:rPr lang="en-US" smtClean="0"/>
              <a:t>RUU PPILN belum mengakomodir inisiatif2 komunitas dan organisasi-organisasi/lembaga dari komunitas/rakyat</a:t>
            </a:r>
          </a:p>
          <a:p>
            <a:endParaRPr lang="en-US" smtClean="0"/>
          </a:p>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t>Cholili (SBMI Jatim)</a:t>
            </a:r>
            <a:endParaRPr lang="en-US"/>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smtClean="0"/>
              <a:t>Latar Belakang migrasi di Indonesia bisa dilihat dari beragam pendekatan.</a:t>
            </a:r>
          </a:p>
          <a:p>
            <a:r>
              <a:rPr lang="en-US" smtClean="0"/>
              <a:t>Usul bisa langsung membahas pemenuhan HAM PM</a:t>
            </a:r>
          </a:p>
          <a:p>
            <a:r>
              <a:rPr lang="en-US" smtClean="0"/>
              <a:t>Dalam pendiskusian bisa dibahas bagaimana peran private sector dalam proses migrasi? Peran &amp; batasan masing-masing (swasta &amp; pemerintah) bagaimana?</a:t>
            </a:r>
          </a:p>
          <a:p>
            <a:r>
              <a:rPr lang="en-US" smtClean="0"/>
              <a:t> </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Berti (SBMI)</a:t>
            </a:r>
            <a:endParaRPr lang="en-US"/>
          </a:p>
        </p:txBody>
      </p:sp>
      <p:sp>
        <p:nvSpPr>
          <p:cNvPr id="3" name="Content Placeholder 2"/>
          <p:cNvSpPr>
            <a:spLocks noGrp="1"/>
          </p:cNvSpPr>
          <p:nvPr>
            <p:ph idx="1"/>
          </p:nvPr>
        </p:nvSpPr>
        <p:spPr/>
        <p:txBody>
          <a:bodyPr/>
          <a:lstStyle/>
          <a:p>
            <a:r>
              <a:rPr lang="en-US" smtClean="0"/>
              <a:t>Pengawasan oleh serikat buruh  harus ditingkatkan, contoh dalam hal pengawasan kontrak kerja</a:t>
            </a:r>
          </a:p>
          <a:p>
            <a:r>
              <a:rPr lang="en-US" smtClean="0"/>
              <a:t>Pemberdayaan sosial &amp; ekonomi bisa dilakukan sejak sebelum berangkat</a:t>
            </a:r>
          </a:p>
          <a:p>
            <a:r>
              <a:rPr lang="en-US" smtClean="0"/>
              <a:t>Harus ada penegasan peran </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t>Danu (JKS Cahaya Ponorogo)</a:t>
            </a:r>
            <a:endParaRPr lang="en-US"/>
          </a:p>
        </p:txBody>
      </p:sp>
      <p:sp>
        <p:nvSpPr>
          <p:cNvPr id="3" name="Content Placeholder 2"/>
          <p:cNvSpPr>
            <a:spLocks noGrp="1"/>
          </p:cNvSpPr>
          <p:nvPr>
            <p:ph idx="1"/>
          </p:nvPr>
        </p:nvSpPr>
        <p:spPr/>
        <p:txBody>
          <a:bodyPr/>
          <a:lstStyle/>
          <a:p>
            <a:r>
              <a:rPr lang="en-US" smtClean="0"/>
              <a:t>Setuju dengan metode yg sudah diusulkan perpaduan induktif &amp; deduktif</a:t>
            </a:r>
          </a:p>
          <a:p>
            <a:r>
              <a:rPr lang="en-US" smtClean="0"/>
              <a:t>Di Ponorogo sudah digodok Perda ttg PM tapi proses belum berlanjut karena adanya perubahan UU 39/2004 PPTKILN</a:t>
            </a:r>
          </a:p>
          <a:p>
            <a:r>
              <a:rPr lang="en-US" smtClean="0"/>
              <a:t>Penting juga meningkatkan kapasitas aparatus pemeritah.</a:t>
            </a:r>
          </a:p>
          <a:p>
            <a:pPr>
              <a:buNone/>
            </a:pPr>
            <a:endParaRPr lang="en-US" smtClean="0"/>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Bowo (Iwork)</a:t>
            </a:r>
            <a:endParaRPr lang="en-US"/>
          </a:p>
        </p:txBody>
      </p:sp>
      <p:sp>
        <p:nvSpPr>
          <p:cNvPr id="3" name="Content Placeholder 2"/>
          <p:cNvSpPr>
            <a:spLocks noGrp="1"/>
          </p:cNvSpPr>
          <p:nvPr>
            <p:ph idx="1"/>
          </p:nvPr>
        </p:nvSpPr>
        <p:spPr>
          <a:xfrm>
            <a:off x="457200" y="1600200"/>
            <a:ext cx="8229600" cy="5029200"/>
          </a:xfrm>
        </p:spPr>
        <p:txBody>
          <a:bodyPr>
            <a:normAutofit fontScale="92500"/>
          </a:bodyPr>
          <a:lstStyle/>
          <a:p>
            <a:r>
              <a:rPr lang="en-US" smtClean="0"/>
              <a:t>Forum seperti ini penting &amp; langka karena sekurang-kurangnya beberapa organisasi jarang mengikuti forum-forum seperti ini meskipun forum seperti sudah ada</a:t>
            </a:r>
          </a:p>
          <a:p>
            <a:r>
              <a:rPr lang="en-US" smtClean="0"/>
              <a:t>Pertanyaan : forum ini akan menekankan pada apa? Substansi atau strategi?</a:t>
            </a:r>
          </a:p>
          <a:p>
            <a:r>
              <a:rPr lang="en-US" smtClean="0"/>
              <a:t>PRT &amp; PM masing-masing memiliki kekhasan dan berbeda, mengapa mesti dalam satu paket?</a:t>
            </a:r>
          </a:p>
          <a:p>
            <a:r>
              <a:rPr lang="en-US" smtClean="0"/>
              <a:t>Sasaran UN CMW pekerja migran, cakupannya I mana saja, di dalam negeri, negara tujuan, atau?</a:t>
            </a:r>
          </a:p>
          <a:p>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Berti (SBMI)</a:t>
            </a:r>
            <a:endParaRPr lang="en-US"/>
          </a:p>
        </p:txBody>
      </p:sp>
      <p:sp>
        <p:nvSpPr>
          <p:cNvPr id="3" name="Content Placeholder 2"/>
          <p:cNvSpPr>
            <a:spLocks noGrp="1"/>
          </p:cNvSpPr>
          <p:nvPr>
            <p:ph idx="1"/>
          </p:nvPr>
        </p:nvSpPr>
        <p:spPr/>
        <p:txBody>
          <a:bodyPr/>
          <a:lstStyle/>
          <a:p>
            <a:r>
              <a:rPr lang="en-US" smtClean="0"/>
              <a:t>Usulan bahwa pejabat atau staff skpd khususnya ketenagakerjaan jangan terlalu sering di rolling atau bahkan mutasi</a:t>
            </a:r>
          </a:p>
          <a:p>
            <a:r>
              <a:rPr lang="en-US" smtClean="0"/>
              <a:t>Mengenai PAP…..</a:t>
            </a:r>
          </a:p>
          <a:p>
            <a:r>
              <a:rPr lang="en-US" smtClean="0"/>
              <a:t>Mengenai kon</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Bobi (SBMI Kerawang)</a:t>
            </a:r>
            <a:endParaRPr lang="en-US"/>
          </a:p>
        </p:txBody>
      </p:sp>
      <p:sp>
        <p:nvSpPr>
          <p:cNvPr id="3" name="Content Placeholder 2"/>
          <p:cNvSpPr>
            <a:spLocks noGrp="1"/>
          </p:cNvSpPr>
          <p:nvPr>
            <p:ph idx="1"/>
          </p:nvPr>
        </p:nvSpPr>
        <p:spPr/>
        <p:txBody>
          <a:bodyPr/>
          <a:lstStyle/>
          <a:p>
            <a:r>
              <a:rPr lang="en-US" smtClean="0"/>
              <a:t>Usulan ada PNS yg menjadi penyidik dalam  bidang ketenagakerjaan khususnya bagian PM.</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Ummu Chilmi (WCC Dian Mutiara Malang)</a:t>
            </a:r>
            <a:endParaRPr lang="en-US"/>
          </a:p>
        </p:txBody>
      </p:sp>
      <p:sp>
        <p:nvSpPr>
          <p:cNvPr id="3" name="Content Placeholder 2"/>
          <p:cNvSpPr>
            <a:spLocks noGrp="1"/>
          </p:cNvSpPr>
          <p:nvPr>
            <p:ph idx="1"/>
          </p:nvPr>
        </p:nvSpPr>
        <p:spPr/>
        <p:txBody>
          <a:bodyPr/>
          <a:lstStyle/>
          <a:p>
            <a:r>
              <a:rPr lang="en-US" smtClean="0"/>
              <a:t>Menambah muatan paket perlindungan yaitu pemberdayaan ekonomi, untuk mencegah migrasi berulang.</a:t>
            </a:r>
          </a:p>
          <a:p>
            <a:r>
              <a:rPr lang="en-US" smtClean="0"/>
              <a:t>Harus ada proteksi dari pemerintah, koordinasi antar lembaga kementrian agar usaha ekonomi yg dikembangkan oleh PM &amp; keluarganya juga  menjadi bagian dari paket perlindungan</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Cholili (SBMI Jatim)</a:t>
            </a:r>
            <a:endParaRPr lang="en-US"/>
          </a:p>
        </p:txBody>
      </p:sp>
      <p:sp>
        <p:nvSpPr>
          <p:cNvPr id="3" name="Content Placeholder 2"/>
          <p:cNvSpPr>
            <a:spLocks noGrp="1"/>
          </p:cNvSpPr>
          <p:nvPr>
            <p:ph idx="1"/>
          </p:nvPr>
        </p:nvSpPr>
        <p:spPr/>
        <p:txBody>
          <a:bodyPr>
            <a:normAutofit fontScale="92500" lnSpcReduction="10000"/>
          </a:bodyPr>
          <a:lstStyle/>
          <a:p>
            <a:r>
              <a:rPr lang="en-US" smtClean="0"/>
              <a:t>Ketika ada kasus atau masalah yg dihadapi oleh PM, dan kemudian dilaporkan kpd pemerintah, biasanya respon pertama yg keluar adalah bagaimana status PM tersebut, dokumen atau tidak, skill atau unskill,</a:t>
            </a:r>
          </a:p>
          <a:p>
            <a:r>
              <a:rPr lang="en-US" smtClean="0"/>
              <a:t>Penting untuk  menegaskan peran pemerintah &amp; swasta dalam proses migrasi tenaga kerja</a:t>
            </a:r>
          </a:p>
          <a:p>
            <a:r>
              <a:rPr lang="en-US" smtClean="0"/>
              <a:t>Sistem informasi bagaimana bekerja ke LN</a:t>
            </a:r>
          </a:p>
          <a:p>
            <a:r>
              <a:rPr lang="en-US" smtClean="0"/>
              <a:t>Program reintegrasi ekonomi harus diefekifkan dan effesienkan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Castra (FWBMI Cirebon)</a:t>
            </a:r>
            <a:endParaRPr lang="en-US"/>
          </a:p>
        </p:txBody>
      </p:sp>
      <p:sp>
        <p:nvSpPr>
          <p:cNvPr id="3" name="Content Placeholder 2"/>
          <p:cNvSpPr>
            <a:spLocks noGrp="1"/>
          </p:cNvSpPr>
          <p:nvPr>
            <p:ph idx="1"/>
          </p:nvPr>
        </p:nvSpPr>
        <p:spPr/>
        <p:txBody>
          <a:bodyPr>
            <a:normAutofit fontScale="85000" lnSpcReduction="20000"/>
          </a:bodyPr>
          <a:lstStyle/>
          <a:p>
            <a:r>
              <a:rPr lang="en-US" smtClean="0"/>
              <a:t>Mengenai paket perlindungan PM, hukum mengenai PM di negara tujuan hanya berlaku di negara tujuan.</a:t>
            </a:r>
          </a:p>
          <a:p>
            <a:r>
              <a:rPr lang="en-US" smtClean="0"/>
              <a:t>Dalam perlindungan PM selama ini hanya tersentral pada Kemenaker, namun peran Kemlu yg selama ini berperan sentral tapi belum dilibatkan secara optimal, Keterlibatan Kemlu perlu dilibatkan.</a:t>
            </a:r>
          </a:p>
          <a:p>
            <a:r>
              <a:rPr lang="en-US" smtClean="0"/>
              <a:t>BNP2TKI sebaikanya diganti atau dihapus, karena selama ini peran yg dilakukan oleh BNP2TKI hanya penempatan, penyelesaian kasus selama ini prosesnya hanya mediasi dan tidak sampai selesai dan eksekusi</a:t>
            </a:r>
          </a:p>
          <a:p>
            <a:r>
              <a:rPr lang="en-US" smtClean="0"/>
              <a:t>Mempertimbangkan adanya lembaga yg khusus entah bentuknya komisi atau yg lain</a:t>
            </a:r>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t>Respon; Agustinus Supriyanto</a:t>
            </a:r>
            <a:endParaRPr lang="en-US"/>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r>
              <a:rPr lang="en-US" smtClean="0"/>
              <a:t>Siapa pemangku kewajiban dalam Konvensi UN CMW? Ada 3 negara negara asal, negara tujuan dan negara transit.</a:t>
            </a:r>
          </a:p>
          <a:p>
            <a:r>
              <a:rPr lang="en-US" smtClean="0"/>
              <a:t>Mengenai keterlibatan Kemlu, sebenarnya selain kemlu juga ada kementrian lain yg juga penting dilibatkan.</a:t>
            </a:r>
          </a:p>
          <a:p>
            <a:r>
              <a:rPr lang="en-US" smtClean="0"/>
              <a:t>Perihal posisi atase tenaga kerja, fungsi atase sebenarnya hanya di ibu kota negara, yg lebih strategis adalah meningkatkan peran konsul dan konsulat yg bekerja di wilayah-wilayah tertentu di negara tujuan kerja di luar ibu kota negara.</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1168</Words>
  <Application>Microsoft Office PowerPoint</Application>
  <PresentationFormat>On-screen Show (4:3)</PresentationFormat>
  <Paragraphs>100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Sesi Tanggapan &amp; Klarifikasi </vt:lpstr>
      <vt:lpstr>Riyadi (Disnakertrans)</vt:lpstr>
      <vt:lpstr>Bowo (Iwork)</vt:lpstr>
      <vt:lpstr>Berti (SBMI)</vt:lpstr>
      <vt:lpstr>Bobi (SBMI Kerawang)</vt:lpstr>
      <vt:lpstr>Ummu Chilmi (WCC Dian Mutiara Malang)</vt:lpstr>
      <vt:lpstr>Cholili (SBMI Jatim)</vt:lpstr>
      <vt:lpstr>Castra (FWBMI Cirebon)</vt:lpstr>
      <vt:lpstr>Respon; Agustinus Supriyanto</vt:lpstr>
      <vt:lpstr>Respon : Tumbu Saraswati</vt:lpstr>
      <vt:lpstr>Rozi (Lakpesdam NU Cilacap)</vt:lpstr>
      <vt:lpstr>Yudi (PUSHAM UNHAS)</vt:lpstr>
      <vt:lpstr>Dea (LBH Surabaya)</vt:lpstr>
      <vt:lpstr>Khalwati (Panca Karsa NTB)</vt:lpstr>
      <vt:lpstr>Wati (Rumah Perempuan Kupang)</vt:lpstr>
      <vt:lpstr>Sri nani (WCC Mawar Balqis)</vt:lpstr>
      <vt:lpstr>Nursidah</vt:lpstr>
      <vt:lpstr>Suprayitno (UP3TKI)</vt:lpstr>
      <vt:lpstr>Arsinah (LSM Anak Bangsa Entikong)</vt:lpstr>
      <vt:lpstr>Respon Agustinus S</vt:lpstr>
      <vt:lpstr>Bowo (Iwork)</vt:lpstr>
      <vt:lpstr>Ummu Chilmi</vt:lpstr>
      <vt:lpstr>Yudi (Pusham Unhas)</vt:lpstr>
      <vt:lpstr>Riyadi</vt:lpstr>
      <vt:lpstr>Bowo (Iwork)</vt:lpstr>
      <vt:lpstr>Cholili (SBMI Jatim)</vt:lpstr>
      <vt:lpstr>Berti (SBMI)</vt:lpstr>
      <vt:lpstr>Danu (JKS Cahaya Ponorogo)</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Sesi Tanggapan &amp; Klarifikasi </dc:title>
  <dc:creator>Lenovo User</dc:creator>
  <cp:lastModifiedBy>Lenovo User</cp:lastModifiedBy>
  <cp:revision>38</cp:revision>
  <dcterms:created xsi:type="dcterms:W3CDTF">2012-09-13T03:39:57Z</dcterms:created>
  <dcterms:modified xsi:type="dcterms:W3CDTF">2012-09-13T11:17:21Z</dcterms:modified>
</cp:coreProperties>
</file>